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7" r:id="rId11"/>
    <p:sldId id="265" r:id="rId12"/>
    <p:sldId id="268" r:id="rId13"/>
    <p:sldId id="266" r:id="rId14"/>
    <p:sldId id="269" r:id="rId15"/>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38" autoAdjust="0"/>
    <p:restoredTop sz="94660"/>
  </p:normalViewPr>
  <p:slideViewPr>
    <p:cSldViewPr snapToGrid="0">
      <p:cViewPr varScale="1">
        <p:scale>
          <a:sx n="87" d="100"/>
          <a:sy n="87" d="100"/>
        </p:scale>
        <p:origin x="114"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smtClean="0"/>
              <a:t>Klik for at redigere i master</a:t>
            </a:r>
            <a:endParaRPr lang="da-DK"/>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D9E13F8E-761E-4066-916E-DE75B971F03D}" type="datetimeFigureOut">
              <a:rPr lang="da-DK" smtClean="0"/>
              <a:t>12-03-2016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92460A17-489C-46EB-BCB3-C1F28F9C91F7}" type="slidenum">
              <a:rPr lang="da-DK" smtClean="0"/>
              <a:t>‹nr.›</a:t>
            </a:fld>
            <a:endParaRPr lang="da-DK"/>
          </a:p>
        </p:txBody>
      </p:sp>
    </p:spTree>
    <p:extLst>
      <p:ext uri="{BB962C8B-B14F-4D97-AF65-F5344CB8AC3E}">
        <p14:creationId xmlns:p14="http://schemas.microsoft.com/office/powerpoint/2010/main" val="3495628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D9E13F8E-761E-4066-916E-DE75B971F03D}" type="datetimeFigureOut">
              <a:rPr lang="da-DK" smtClean="0"/>
              <a:t>12-03-2016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92460A17-489C-46EB-BCB3-C1F28F9C91F7}" type="slidenum">
              <a:rPr lang="da-DK" smtClean="0"/>
              <a:t>‹nr.›</a:t>
            </a:fld>
            <a:endParaRPr lang="da-DK"/>
          </a:p>
        </p:txBody>
      </p:sp>
    </p:spTree>
    <p:extLst>
      <p:ext uri="{BB962C8B-B14F-4D97-AF65-F5344CB8AC3E}">
        <p14:creationId xmlns:p14="http://schemas.microsoft.com/office/powerpoint/2010/main" val="1200164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D9E13F8E-761E-4066-916E-DE75B971F03D}" type="datetimeFigureOut">
              <a:rPr lang="da-DK" smtClean="0"/>
              <a:t>12-03-2016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92460A17-489C-46EB-BCB3-C1F28F9C91F7}" type="slidenum">
              <a:rPr lang="da-DK" smtClean="0"/>
              <a:t>‹nr.›</a:t>
            </a:fld>
            <a:endParaRPr lang="da-DK"/>
          </a:p>
        </p:txBody>
      </p:sp>
    </p:spTree>
    <p:extLst>
      <p:ext uri="{BB962C8B-B14F-4D97-AF65-F5344CB8AC3E}">
        <p14:creationId xmlns:p14="http://schemas.microsoft.com/office/powerpoint/2010/main" val="473488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D9E13F8E-761E-4066-916E-DE75B971F03D}" type="datetimeFigureOut">
              <a:rPr lang="da-DK" smtClean="0"/>
              <a:t>12-03-2016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92460A17-489C-46EB-BCB3-C1F28F9C91F7}" type="slidenum">
              <a:rPr lang="da-DK" smtClean="0"/>
              <a:t>‹nr.›</a:t>
            </a:fld>
            <a:endParaRPr lang="da-DK"/>
          </a:p>
        </p:txBody>
      </p:sp>
    </p:spTree>
    <p:extLst>
      <p:ext uri="{BB962C8B-B14F-4D97-AF65-F5344CB8AC3E}">
        <p14:creationId xmlns:p14="http://schemas.microsoft.com/office/powerpoint/2010/main" val="1283970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smtClean="0"/>
              <a:t>Klik for at redigere i master</a:t>
            </a:r>
            <a:endParaRPr lang="da-DK"/>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D9E13F8E-761E-4066-916E-DE75B971F03D}" type="datetimeFigureOut">
              <a:rPr lang="da-DK" smtClean="0"/>
              <a:t>12-03-2016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92460A17-489C-46EB-BCB3-C1F28F9C91F7}" type="slidenum">
              <a:rPr lang="da-DK" smtClean="0"/>
              <a:t>‹nr.›</a:t>
            </a:fld>
            <a:endParaRPr lang="da-DK"/>
          </a:p>
        </p:txBody>
      </p:sp>
    </p:spTree>
    <p:extLst>
      <p:ext uri="{BB962C8B-B14F-4D97-AF65-F5344CB8AC3E}">
        <p14:creationId xmlns:p14="http://schemas.microsoft.com/office/powerpoint/2010/main" val="23265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838200" y="1825625"/>
            <a:ext cx="5181600" cy="4351338"/>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6172200" y="1825625"/>
            <a:ext cx="5181600" cy="4351338"/>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D9E13F8E-761E-4066-916E-DE75B971F03D}" type="datetimeFigureOut">
              <a:rPr lang="da-DK" smtClean="0"/>
              <a:t>12-03-2016</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92460A17-489C-46EB-BCB3-C1F28F9C91F7}" type="slidenum">
              <a:rPr lang="da-DK" smtClean="0"/>
              <a:t>‹nr.›</a:t>
            </a:fld>
            <a:endParaRPr lang="da-DK"/>
          </a:p>
        </p:txBody>
      </p:sp>
    </p:spTree>
    <p:extLst>
      <p:ext uri="{BB962C8B-B14F-4D97-AF65-F5344CB8AC3E}">
        <p14:creationId xmlns:p14="http://schemas.microsoft.com/office/powerpoint/2010/main" val="3420018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smtClean="0"/>
              <a:t>Klik for at redigere i master</a:t>
            </a:r>
            <a:endParaRPr lang="da-DK"/>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839788" y="2505075"/>
            <a:ext cx="5157787" cy="3684588"/>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6172200" y="2505075"/>
            <a:ext cx="5183188" cy="3684588"/>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D9E13F8E-761E-4066-916E-DE75B971F03D}" type="datetimeFigureOut">
              <a:rPr lang="da-DK" smtClean="0"/>
              <a:t>12-03-2016</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slidenummer 8"/>
          <p:cNvSpPr>
            <a:spLocks noGrp="1"/>
          </p:cNvSpPr>
          <p:nvPr>
            <p:ph type="sldNum" sz="quarter" idx="12"/>
          </p:nvPr>
        </p:nvSpPr>
        <p:spPr/>
        <p:txBody>
          <a:bodyPr/>
          <a:lstStyle/>
          <a:p>
            <a:fld id="{92460A17-489C-46EB-BCB3-C1F28F9C91F7}" type="slidenum">
              <a:rPr lang="da-DK" smtClean="0"/>
              <a:t>‹nr.›</a:t>
            </a:fld>
            <a:endParaRPr lang="da-DK"/>
          </a:p>
        </p:txBody>
      </p:sp>
    </p:spTree>
    <p:extLst>
      <p:ext uri="{BB962C8B-B14F-4D97-AF65-F5344CB8AC3E}">
        <p14:creationId xmlns:p14="http://schemas.microsoft.com/office/powerpoint/2010/main" val="4127200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D9E13F8E-761E-4066-916E-DE75B971F03D}" type="datetimeFigureOut">
              <a:rPr lang="da-DK" smtClean="0"/>
              <a:t>12-03-2016</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slidenummer 4"/>
          <p:cNvSpPr>
            <a:spLocks noGrp="1"/>
          </p:cNvSpPr>
          <p:nvPr>
            <p:ph type="sldNum" sz="quarter" idx="12"/>
          </p:nvPr>
        </p:nvSpPr>
        <p:spPr/>
        <p:txBody>
          <a:bodyPr/>
          <a:lstStyle/>
          <a:p>
            <a:fld id="{92460A17-489C-46EB-BCB3-C1F28F9C91F7}" type="slidenum">
              <a:rPr lang="da-DK" smtClean="0"/>
              <a:t>‹nr.›</a:t>
            </a:fld>
            <a:endParaRPr lang="da-DK"/>
          </a:p>
        </p:txBody>
      </p:sp>
    </p:spTree>
    <p:extLst>
      <p:ext uri="{BB962C8B-B14F-4D97-AF65-F5344CB8AC3E}">
        <p14:creationId xmlns:p14="http://schemas.microsoft.com/office/powerpoint/2010/main" val="4150777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D9E13F8E-761E-4066-916E-DE75B971F03D}" type="datetimeFigureOut">
              <a:rPr lang="da-DK" smtClean="0"/>
              <a:t>12-03-2016</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slidenummer 3"/>
          <p:cNvSpPr>
            <a:spLocks noGrp="1"/>
          </p:cNvSpPr>
          <p:nvPr>
            <p:ph type="sldNum" sz="quarter" idx="12"/>
          </p:nvPr>
        </p:nvSpPr>
        <p:spPr/>
        <p:txBody>
          <a:bodyPr/>
          <a:lstStyle/>
          <a:p>
            <a:fld id="{92460A17-489C-46EB-BCB3-C1F28F9C91F7}" type="slidenum">
              <a:rPr lang="da-DK" smtClean="0"/>
              <a:t>‹nr.›</a:t>
            </a:fld>
            <a:endParaRPr lang="da-DK"/>
          </a:p>
        </p:txBody>
      </p:sp>
    </p:spTree>
    <p:extLst>
      <p:ext uri="{BB962C8B-B14F-4D97-AF65-F5344CB8AC3E}">
        <p14:creationId xmlns:p14="http://schemas.microsoft.com/office/powerpoint/2010/main" val="2070940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D9E13F8E-761E-4066-916E-DE75B971F03D}" type="datetimeFigureOut">
              <a:rPr lang="da-DK" smtClean="0"/>
              <a:t>12-03-2016</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92460A17-489C-46EB-BCB3-C1F28F9C91F7}" type="slidenum">
              <a:rPr lang="da-DK" smtClean="0"/>
              <a:t>‹nr.›</a:t>
            </a:fld>
            <a:endParaRPr lang="da-DK"/>
          </a:p>
        </p:txBody>
      </p:sp>
    </p:spTree>
    <p:extLst>
      <p:ext uri="{BB962C8B-B14F-4D97-AF65-F5344CB8AC3E}">
        <p14:creationId xmlns:p14="http://schemas.microsoft.com/office/powerpoint/2010/main" val="4194095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D9E13F8E-761E-4066-916E-DE75B971F03D}" type="datetimeFigureOut">
              <a:rPr lang="da-DK" smtClean="0"/>
              <a:t>12-03-2016</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92460A17-489C-46EB-BCB3-C1F28F9C91F7}" type="slidenum">
              <a:rPr lang="da-DK" smtClean="0"/>
              <a:t>‹nr.›</a:t>
            </a:fld>
            <a:endParaRPr lang="da-DK"/>
          </a:p>
        </p:txBody>
      </p:sp>
    </p:spTree>
    <p:extLst>
      <p:ext uri="{BB962C8B-B14F-4D97-AF65-F5344CB8AC3E}">
        <p14:creationId xmlns:p14="http://schemas.microsoft.com/office/powerpoint/2010/main" val="3236873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E13F8E-761E-4066-916E-DE75B971F03D}" type="datetimeFigureOut">
              <a:rPr lang="da-DK" smtClean="0"/>
              <a:t>12-03-2016</a:t>
            </a:fld>
            <a:endParaRPr lang="da-DK"/>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460A17-489C-46EB-BCB3-C1F28F9C91F7}" type="slidenum">
              <a:rPr lang="da-DK" smtClean="0"/>
              <a:t>‹nr.›</a:t>
            </a:fld>
            <a:endParaRPr lang="da-DK"/>
          </a:p>
        </p:txBody>
      </p:sp>
    </p:spTree>
    <p:extLst>
      <p:ext uri="{BB962C8B-B14F-4D97-AF65-F5344CB8AC3E}">
        <p14:creationId xmlns:p14="http://schemas.microsoft.com/office/powerpoint/2010/main" val="2657445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Foreningsret med vægt på </a:t>
            </a:r>
            <a:r>
              <a:rPr lang="da-DK" dirty="0" smtClean="0"/>
              <a:t>overenskomster</a:t>
            </a:r>
            <a:endParaRPr lang="da-DK" dirty="0"/>
          </a:p>
        </p:txBody>
      </p:sp>
      <p:sp>
        <p:nvSpPr>
          <p:cNvPr id="3" name="Undertitel 2"/>
          <p:cNvSpPr>
            <a:spLocks noGrp="1"/>
          </p:cNvSpPr>
          <p:nvPr>
            <p:ph type="subTitle" idx="1"/>
          </p:nvPr>
        </p:nvSpPr>
        <p:spPr/>
        <p:txBody>
          <a:bodyPr/>
          <a:lstStyle/>
          <a:p>
            <a:r>
              <a:rPr lang="da-DK" dirty="0" smtClean="0"/>
              <a:t>Henrik Kroos</a:t>
            </a:r>
            <a:endParaRPr lang="da-DK" dirty="0"/>
          </a:p>
        </p:txBody>
      </p:sp>
    </p:spTree>
    <p:extLst>
      <p:ext uri="{BB962C8B-B14F-4D97-AF65-F5344CB8AC3E}">
        <p14:creationId xmlns:p14="http://schemas.microsoft.com/office/powerpoint/2010/main" val="3127783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sp>
        <p:nvSpPr>
          <p:cNvPr id="3" name="Pladsholder til indhold 2"/>
          <p:cNvSpPr>
            <a:spLocks noGrp="1"/>
          </p:cNvSpPr>
          <p:nvPr>
            <p:ph idx="1"/>
          </p:nvPr>
        </p:nvSpPr>
        <p:spPr/>
        <p:txBody>
          <a:bodyPr>
            <a:normAutofit fontScale="85000" lnSpcReduction="20000"/>
          </a:bodyPr>
          <a:lstStyle/>
          <a:p>
            <a:r>
              <a:rPr lang="da-DK" dirty="0" smtClean="0"/>
              <a:t> § 17. </a:t>
            </a:r>
          </a:p>
          <a:p>
            <a:r>
              <a:rPr lang="da-DK" dirty="0" smtClean="0"/>
              <a:t>Stk. 1. Arbejdspladserne kan anmode lokalafdelingen om at indgå kollektive aftaler på deres vegne. I så fald føres forhandlingerne af de(n) berørte arbejdsplads(er) i samarbejde med lokalafdelingen. Indgåede aftaler administreres ligeledes af de(n) berørte arbejdsplads(er) i samarbejde med lokalafdelingen. </a:t>
            </a:r>
          </a:p>
          <a:p>
            <a:r>
              <a:rPr lang="da-DK" dirty="0" smtClean="0"/>
              <a:t>Stk. 2. Uenighed mellem arbejdspladserne om fortolkning og omfang af kollektive aftaler, der omfatter flere arbejdspladser, afgøres af lokalafdelingens bestyrelse. </a:t>
            </a:r>
          </a:p>
          <a:p>
            <a:r>
              <a:rPr lang="da-DK" dirty="0" smtClean="0"/>
              <a:t>Stk. 3. Kollektive aftaler kan indgås med bindende virkning af lokalafdelingens bestyrelse, jvf. stk. 1., når et flertal af de afgivne stemmer ved en urafstemning blandt de af foreningens aktive medlemmer, som bliver berørt af aftalerne, godkender disse. </a:t>
            </a:r>
          </a:p>
          <a:p>
            <a:r>
              <a:rPr lang="da-DK" dirty="0" smtClean="0"/>
              <a:t>Stk. 4. Opsigelse af kollektive aftaler indgået af lokalafdelingen foretages af bestyrelsen. </a:t>
            </a:r>
          </a:p>
          <a:p>
            <a:endParaRPr lang="da-DK" dirty="0"/>
          </a:p>
        </p:txBody>
      </p:sp>
    </p:spTree>
    <p:extLst>
      <p:ext uri="{BB962C8B-B14F-4D97-AF65-F5344CB8AC3E}">
        <p14:creationId xmlns:p14="http://schemas.microsoft.com/office/powerpoint/2010/main" val="21456193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1022732" y="527280"/>
            <a:ext cx="10146535" cy="6001643"/>
          </a:xfrm>
          <a:prstGeom prst="rect">
            <a:avLst/>
          </a:prstGeom>
        </p:spPr>
        <p:txBody>
          <a:bodyPr wrap="square">
            <a:spAutoFit/>
          </a:bodyPr>
          <a:lstStyle/>
          <a:p>
            <a:r>
              <a:rPr lang="da-DK" sz="2400" dirty="0" smtClean="0"/>
              <a:t>§ 18. Kollektive aktioner </a:t>
            </a:r>
          </a:p>
          <a:p>
            <a:r>
              <a:rPr lang="da-DK" sz="2400" dirty="0" smtClean="0"/>
              <a:t>Stk. 1. Forslag til kollektive aktioner kan fremsættes af medlemsmøder for de berørte medlemmer eller af bestyrelsen. </a:t>
            </a:r>
          </a:p>
          <a:p>
            <a:r>
              <a:rPr lang="da-DK" sz="2400" dirty="0" smtClean="0"/>
              <a:t>Stk. 2. Afsendelse af strejkevarsel skal vedtages med almindeligt stemmeflertal blandt de afgivne stemmer, ved en urafstemning blandt de berørte medlemmer. </a:t>
            </a:r>
          </a:p>
          <a:p>
            <a:r>
              <a:rPr lang="da-DK" sz="2400" dirty="0" smtClean="0"/>
              <a:t>Stk. 3. Iværksættelse af konflikt efter forhandlingssammenbrud skal vedtages med almindeligt stemmeflertal blandt de afgivne stemmer, dog mindst 35% af samtlige stemmeberettigede, i en medlemsafstemning blandt de af foreningens medlemmer, som bliver berørt af aftalerne. </a:t>
            </a:r>
          </a:p>
          <a:p>
            <a:r>
              <a:rPr lang="da-DK" sz="2400" dirty="0" smtClean="0"/>
              <a:t>Stk. 4. Iværksættelse af kollektive aktioner, der ikke er omfattet af stk. 3, kræver at mindst halvdelen af de medlemmer, der er omfattet af den kollektive aktion, har stemt herfor, samt at den kollektive aktion er godkendt af et medlemsmøde for de berørte medlemmer eller af bestyrelsen. </a:t>
            </a:r>
          </a:p>
          <a:p>
            <a:r>
              <a:rPr lang="da-DK" sz="2400" dirty="0" smtClean="0"/>
              <a:t>Stk. 5. Bestyrelsen er bemyndiget til at varsle strejke, der er vedtaget efter ovenstående bestemmelser, ved at afgive stillingsopsigelser på medlemmernes vegne. </a:t>
            </a:r>
            <a:endParaRPr lang="da-DK" sz="2400" dirty="0"/>
          </a:p>
        </p:txBody>
      </p:sp>
    </p:spTree>
    <p:extLst>
      <p:ext uri="{BB962C8B-B14F-4D97-AF65-F5344CB8AC3E}">
        <p14:creationId xmlns:p14="http://schemas.microsoft.com/office/powerpoint/2010/main" val="17375941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sp>
        <p:nvSpPr>
          <p:cNvPr id="3" name="Pladsholder til indhold 2"/>
          <p:cNvSpPr>
            <a:spLocks noGrp="1"/>
          </p:cNvSpPr>
          <p:nvPr>
            <p:ph idx="1"/>
          </p:nvPr>
        </p:nvSpPr>
        <p:spPr/>
        <p:txBody>
          <a:bodyPr/>
          <a:lstStyle/>
          <a:p>
            <a:r>
              <a:rPr lang="da-DK" dirty="0" smtClean="0"/>
              <a:t>§ 21. Aftaler /aktioner, der også omfatter andre lokalafdelinger Stk. 1. Dersom en aftale/aktion vil komme til at omfatte medlemmer af andre lokalafdelinger i PROSA, gælder reglerne i </a:t>
            </a:r>
            <a:r>
              <a:rPr lang="da-DK" dirty="0" err="1" smtClean="0"/>
              <a:t>PROSA's</a:t>
            </a:r>
            <a:r>
              <a:rPr lang="da-DK" dirty="0" smtClean="0"/>
              <a:t> vedtægter. </a:t>
            </a:r>
            <a:endParaRPr lang="da-DK" dirty="0"/>
          </a:p>
        </p:txBody>
      </p:sp>
    </p:spTree>
    <p:extLst>
      <p:ext uri="{BB962C8B-B14F-4D97-AF65-F5344CB8AC3E}">
        <p14:creationId xmlns:p14="http://schemas.microsoft.com/office/powerpoint/2010/main" val="31314399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Væsentlige forskelle Ø/V</a:t>
            </a:r>
            <a:endParaRPr lang="da-DK" dirty="0"/>
          </a:p>
        </p:txBody>
      </p:sp>
      <p:sp>
        <p:nvSpPr>
          <p:cNvPr id="3" name="Pladsholder til indhold 2"/>
          <p:cNvSpPr>
            <a:spLocks noGrp="1"/>
          </p:cNvSpPr>
          <p:nvPr>
            <p:ph idx="1"/>
          </p:nvPr>
        </p:nvSpPr>
        <p:spPr/>
        <p:txBody>
          <a:bodyPr/>
          <a:lstStyle/>
          <a:p>
            <a:r>
              <a:rPr lang="da-DK" dirty="0" smtClean="0"/>
              <a:t>Øst er det bestyrelsens ansvar efter medlemmernes godkendelse</a:t>
            </a:r>
          </a:p>
          <a:p>
            <a:r>
              <a:rPr lang="da-DK" dirty="0" smtClean="0"/>
              <a:t>Vest er det arbejdspladsens ansvar. Men arbejdspladsen kan overlade det til bestyrelse.</a:t>
            </a:r>
          </a:p>
          <a:p>
            <a:endParaRPr lang="da-DK" dirty="0"/>
          </a:p>
          <a:p>
            <a:pPr marL="0" indent="0">
              <a:buNone/>
            </a:pPr>
            <a:endParaRPr lang="da-DK" dirty="0"/>
          </a:p>
        </p:txBody>
      </p:sp>
    </p:spTree>
    <p:extLst>
      <p:ext uri="{BB962C8B-B14F-4D97-AF65-F5344CB8AC3E}">
        <p14:creationId xmlns:p14="http://schemas.microsoft.com/office/powerpoint/2010/main" val="5475495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Mere.</a:t>
            </a:r>
            <a:endParaRPr lang="da-DK" dirty="0"/>
          </a:p>
        </p:txBody>
      </p:sp>
      <p:sp>
        <p:nvSpPr>
          <p:cNvPr id="3" name="Pladsholder til indhold 2"/>
          <p:cNvSpPr>
            <a:spLocks noGrp="1"/>
          </p:cNvSpPr>
          <p:nvPr>
            <p:ph idx="1"/>
          </p:nvPr>
        </p:nvSpPr>
        <p:spPr/>
        <p:txBody>
          <a:bodyPr/>
          <a:lstStyle/>
          <a:p>
            <a:r>
              <a:rPr lang="da-DK" dirty="0" smtClean="0"/>
              <a:t>Forslag til drøftelse:</a:t>
            </a:r>
          </a:p>
          <a:p>
            <a:endParaRPr lang="da-DK" dirty="0"/>
          </a:p>
          <a:p>
            <a:endParaRPr lang="da-DK" dirty="0"/>
          </a:p>
          <a:p>
            <a:r>
              <a:rPr lang="da-DK" dirty="0" smtClean="0"/>
              <a:t>Skal Ø/V arbejde på at ensrette vedtægter på OK området </a:t>
            </a:r>
            <a:r>
              <a:rPr lang="da-DK" dirty="0" smtClean="0"/>
              <a:t>?</a:t>
            </a:r>
          </a:p>
          <a:p>
            <a:endParaRPr lang="da-DK" dirty="0"/>
          </a:p>
          <a:p>
            <a:r>
              <a:rPr lang="da-DK" dirty="0" smtClean="0"/>
              <a:t>Landsoverenskomster ?</a:t>
            </a:r>
            <a:endParaRPr lang="da-DK" dirty="0" smtClean="0"/>
          </a:p>
          <a:p>
            <a:endParaRPr lang="da-DK" dirty="0"/>
          </a:p>
          <a:p>
            <a:endParaRPr lang="da-DK" dirty="0" smtClean="0"/>
          </a:p>
        </p:txBody>
      </p:sp>
    </p:spTree>
    <p:extLst>
      <p:ext uri="{BB962C8B-B14F-4D97-AF65-F5344CB8AC3E}">
        <p14:creationId xmlns:p14="http://schemas.microsoft.com/office/powerpoint/2010/main" val="15948968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Generelt</a:t>
            </a:r>
            <a:endParaRPr lang="da-DK" dirty="0"/>
          </a:p>
        </p:txBody>
      </p:sp>
      <p:sp>
        <p:nvSpPr>
          <p:cNvPr id="3" name="Pladsholder til indhold 2"/>
          <p:cNvSpPr>
            <a:spLocks noGrp="1"/>
          </p:cNvSpPr>
          <p:nvPr>
            <p:ph idx="1"/>
          </p:nvPr>
        </p:nvSpPr>
        <p:spPr/>
        <p:txBody>
          <a:bodyPr/>
          <a:lstStyle/>
          <a:p>
            <a:r>
              <a:rPr lang="da-DK" dirty="0" smtClean="0"/>
              <a:t>Foreninger af vores type (fagforeninger) styres af </a:t>
            </a:r>
          </a:p>
          <a:p>
            <a:pPr lvl="1"/>
            <a:r>
              <a:rPr lang="da-DK" dirty="0" smtClean="0"/>
              <a:t>Vores vedtægter</a:t>
            </a:r>
          </a:p>
          <a:p>
            <a:pPr lvl="1"/>
            <a:r>
              <a:rPr lang="da-DK" dirty="0" smtClean="0"/>
              <a:t>Generalforsamlingen/</a:t>
            </a:r>
            <a:r>
              <a:rPr lang="da-DK" dirty="0" err="1" smtClean="0"/>
              <a:t>Delegeretforsamlingen</a:t>
            </a:r>
            <a:endParaRPr lang="da-DK" dirty="0" smtClean="0"/>
          </a:p>
          <a:p>
            <a:pPr lvl="1"/>
            <a:r>
              <a:rPr lang="da-DK" dirty="0" smtClean="0"/>
              <a:t>Den af generalforsamlingen valgte bestyrelse</a:t>
            </a:r>
          </a:p>
          <a:p>
            <a:pPr lvl="1"/>
            <a:r>
              <a:rPr lang="da-DK" dirty="0" smtClean="0"/>
              <a:t>Bestyrelsens forretningsorden</a:t>
            </a:r>
          </a:p>
          <a:p>
            <a:pPr lvl="1"/>
            <a:r>
              <a:rPr lang="da-DK" dirty="0" smtClean="0"/>
              <a:t>Almindelig kutyme for foreninger i Danmark.</a:t>
            </a:r>
          </a:p>
          <a:p>
            <a:pPr lvl="1"/>
            <a:endParaRPr lang="da-DK" dirty="0"/>
          </a:p>
          <a:p>
            <a:pPr lvl="1"/>
            <a:r>
              <a:rPr lang="da-DK" dirty="0" smtClean="0"/>
              <a:t>Bestyrelsen er ansvarlig over for GF/DF </a:t>
            </a:r>
          </a:p>
          <a:p>
            <a:pPr lvl="1"/>
            <a:r>
              <a:rPr lang="da-DK" dirty="0" smtClean="0"/>
              <a:t>Skal selvfølgelig følge Dansk lovgivning</a:t>
            </a:r>
          </a:p>
          <a:p>
            <a:pPr marL="457200" lvl="1" indent="0">
              <a:buNone/>
            </a:pPr>
            <a:r>
              <a:rPr lang="da-DK" dirty="0" smtClean="0"/>
              <a:t> </a:t>
            </a:r>
            <a:endParaRPr lang="da-DK" dirty="0"/>
          </a:p>
        </p:txBody>
      </p:sp>
    </p:spTree>
    <p:extLst>
      <p:ext uri="{BB962C8B-B14F-4D97-AF65-F5344CB8AC3E}">
        <p14:creationId xmlns:p14="http://schemas.microsoft.com/office/powerpoint/2010/main" val="19506554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Et bestyrelsesmedlems ansvar</a:t>
            </a:r>
            <a:endParaRPr lang="da-DK" dirty="0"/>
          </a:p>
        </p:txBody>
      </p:sp>
      <p:sp>
        <p:nvSpPr>
          <p:cNvPr id="3" name="Pladsholder til indhold 2"/>
          <p:cNvSpPr>
            <a:spLocks noGrp="1"/>
          </p:cNvSpPr>
          <p:nvPr>
            <p:ph idx="1"/>
          </p:nvPr>
        </p:nvSpPr>
        <p:spPr/>
        <p:txBody>
          <a:bodyPr>
            <a:normAutofit lnSpcReduction="10000"/>
          </a:bodyPr>
          <a:lstStyle/>
          <a:p>
            <a:r>
              <a:rPr lang="da-DK" dirty="0" smtClean="0"/>
              <a:t>Ethvert bestyrelsesmedlem er ansvarlig for bestyrelsens handlinger og har pligt til at tage sager op, hvis vedkommende mener at noget er i strid med ”reglerne”.   </a:t>
            </a:r>
          </a:p>
          <a:p>
            <a:r>
              <a:rPr lang="da-DK" dirty="0" smtClean="0"/>
              <a:t>Alle bestyrelsesmedlemmer kan gøres personligt ansvarlig, over for beslutninger, med mindre vedkommende har fået indført i referatet, at man er i mod beslutningen, og gerne hvorfor.</a:t>
            </a:r>
          </a:p>
          <a:p>
            <a:r>
              <a:rPr lang="da-DK" dirty="0" smtClean="0"/>
              <a:t>Bestyrelsesmedlemmet har også pligt til at holde sig orienteret om retningen af arbejdet og økonomien, samt tage nødvendig aktion. F.eks. Tage punktet op osv.</a:t>
            </a:r>
          </a:p>
          <a:p>
            <a:r>
              <a:rPr lang="da-DK" dirty="0" smtClean="0"/>
              <a:t>Bestyrelsesmedlemmer er ansvarlige for foreningens drift, og kan straffes efter dansk lov. </a:t>
            </a:r>
            <a:endParaRPr lang="da-DK" dirty="0"/>
          </a:p>
          <a:p>
            <a:endParaRPr lang="da-DK" dirty="0" smtClean="0"/>
          </a:p>
        </p:txBody>
      </p:sp>
    </p:spTree>
    <p:extLst>
      <p:ext uri="{BB962C8B-B14F-4D97-AF65-F5344CB8AC3E}">
        <p14:creationId xmlns:p14="http://schemas.microsoft.com/office/powerpoint/2010/main" val="41143827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PROSA</a:t>
            </a:r>
            <a:endParaRPr lang="da-DK" dirty="0"/>
          </a:p>
        </p:txBody>
      </p:sp>
      <p:sp>
        <p:nvSpPr>
          <p:cNvPr id="3" name="Pladsholder til indhold 2"/>
          <p:cNvSpPr>
            <a:spLocks noGrp="1"/>
          </p:cNvSpPr>
          <p:nvPr>
            <p:ph idx="1"/>
          </p:nvPr>
        </p:nvSpPr>
        <p:spPr/>
        <p:txBody>
          <a:bodyPr/>
          <a:lstStyle/>
          <a:p>
            <a:r>
              <a:rPr lang="da-DK" dirty="0" smtClean="0"/>
              <a:t>PROSA reguleres af forbundets vedtægter.</a:t>
            </a:r>
          </a:p>
          <a:p>
            <a:r>
              <a:rPr lang="da-DK" dirty="0" smtClean="0"/>
              <a:t>Lokalafdelingerne af deres egne vedtægter, som må udfylde men ikke stride i mod forbundets.  Vedtægternes §19, </a:t>
            </a:r>
            <a:r>
              <a:rPr lang="da-DK" dirty="0" err="1" smtClean="0"/>
              <a:t>stk</a:t>
            </a:r>
            <a:r>
              <a:rPr lang="da-DK" dirty="0" smtClean="0"/>
              <a:t> 1.</a:t>
            </a:r>
          </a:p>
          <a:p>
            <a:r>
              <a:rPr lang="da-DK" dirty="0" smtClean="0"/>
              <a:t>Lokalafdelingernes oprettelse/virke er besluttet i §16 -&gt;</a:t>
            </a:r>
          </a:p>
          <a:p>
            <a:r>
              <a:rPr lang="da-DK" dirty="0" smtClean="0"/>
              <a:t>Tvivlsspørgsmål i forbundet afgøres af Hovedbestyrelsen eller vedtægtsudvalget (nedsat af DF).</a:t>
            </a:r>
          </a:p>
          <a:p>
            <a:r>
              <a:rPr lang="da-DK" dirty="0" smtClean="0"/>
              <a:t>Tvivlsspørgsmål i lokalafdelingerne afgøres af generalforsamlingen eller bestyrelsens flertal. Desuden kan LA efter egne regler udskrive urafstemninger blandt alle aktive medlemmer.</a:t>
            </a:r>
          </a:p>
        </p:txBody>
      </p:sp>
    </p:spTree>
    <p:extLst>
      <p:ext uri="{BB962C8B-B14F-4D97-AF65-F5344CB8AC3E}">
        <p14:creationId xmlns:p14="http://schemas.microsoft.com/office/powerpoint/2010/main" val="42229339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Overenskomster.</a:t>
            </a:r>
            <a:endParaRPr lang="da-DK" dirty="0"/>
          </a:p>
        </p:txBody>
      </p:sp>
      <p:sp>
        <p:nvSpPr>
          <p:cNvPr id="3" name="Pladsholder til indhold 2"/>
          <p:cNvSpPr>
            <a:spLocks noGrp="1"/>
          </p:cNvSpPr>
          <p:nvPr>
            <p:ph idx="1"/>
          </p:nvPr>
        </p:nvSpPr>
        <p:spPr/>
        <p:txBody>
          <a:bodyPr>
            <a:noAutofit/>
          </a:bodyPr>
          <a:lstStyle/>
          <a:p>
            <a:r>
              <a:rPr lang="da-DK" sz="3200" dirty="0" smtClean="0"/>
              <a:t>§ 20. Kollektive aftaler</a:t>
            </a:r>
          </a:p>
          <a:p>
            <a:r>
              <a:rPr lang="da-DK" sz="3200" dirty="0" smtClean="0"/>
              <a:t>Stk. 1. Ved kollektive aftaler forstås hovedaftaler, overenskomster samt andre aftaler om løn- og arbejdsforhold. </a:t>
            </a:r>
          </a:p>
          <a:p>
            <a:r>
              <a:rPr lang="da-DK" sz="3200" dirty="0" smtClean="0"/>
              <a:t>Stk. 2. Kollektive aftaler forhandles, indgås og administreres af den af aftalerne omfattede lokalafdeling.</a:t>
            </a:r>
          </a:p>
          <a:p>
            <a:r>
              <a:rPr lang="da-DK" sz="3200" dirty="0" smtClean="0"/>
              <a:t>Stk. 3. Kollektive aftaler godkendes ved urafstemning blandt de berørte medlemmer. </a:t>
            </a:r>
          </a:p>
        </p:txBody>
      </p:sp>
    </p:spTree>
    <p:extLst>
      <p:ext uri="{BB962C8B-B14F-4D97-AF65-F5344CB8AC3E}">
        <p14:creationId xmlns:p14="http://schemas.microsoft.com/office/powerpoint/2010/main" val="1637320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Konflikt</a:t>
            </a:r>
            <a:endParaRPr lang="da-DK" dirty="0"/>
          </a:p>
        </p:txBody>
      </p:sp>
      <p:sp>
        <p:nvSpPr>
          <p:cNvPr id="3" name="Pladsholder til indhold 2"/>
          <p:cNvSpPr>
            <a:spLocks noGrp="1"/>
          </p:cNvSpPr>
          <p:nvPr>
            <p:ph idx="1"/>
          </p:nvPr>
        </p:nvSpPr>
        <p:spPr/>
        <p:txBody>
          <a:bodyPr/>
          <a:lstStyle/>
          <a:p>
            <a:r>
              <a:rPr lang="da-DK" dirty="0" smtClean="0"/>
              <a:t>Stk. 4. Beslutning om iværksættelse af konflikt samt eventuel afsendelse af endeligt konfliktvarsel træffes af de berørte medlemmer i lokalafdelingen. Beslutningen træffes efter lokalafdelingens vedtægter enten ved urafstemning eller ved afstemning på generalforsamling(er) eller medlemsmøde(r). </a:t>
            </a:r>
          </a:p>
          <a:p>
            <a:r>
              <a:rPr lang="da-DK" dirty="0" smtClean="0"/>
              <a:t>Stk. 5. Midlertidig, kortvarig, hel eller delvis suspension af et afsendt konfliktvarsel eller en igangværende konflikt skal besluttes efter regler svarende til stk. 4, medmindre lokalafdelingens vedtægter giver adgang til beslutning på anden måde.</a:t>
            </a:r>
          </a:p>
          <a:p>
            <a:endParaRPr lang="da-DK" dirty="0"/>
          </a:p>
        </p:txBody>
      </p:sp>
    </p:spTree>
    <p:extLst>
      <p:ext uri="{BB962C8B-B14F-4D97-AF65-F5344CB8AC3E}">
        <p14:creationId xmlns:p14="http://schemas.microsoft.com/office/powerpoint/2010/main" val="30752211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Landsforeningsaftaler</a:t>
            </a:r>
            <a:endParaRPr lang="da-DK" dirty="0"/>
          </a:p>
        </p:txBody>
      </p:sp>
      <p:sp>
        <p:nvSpPr>
          <p:cNvPr id="3" name="Pladsholder til indhold 2"/>
          <p:cNvSpPr>
            <a:spLocks noGrp="1"/>
          </p:cNvSpPr>
          <p:nvPr>
            <p:ph idx="1"/>
          </p:nvPr>
        </p:nvSpPr>
        <p:spPr/>
        <p:txBody>
          <a:bodyPr>
            <a:normAutofit fontScale="92500" lnSpcReduction="10000"/>
          </a:bodyPr>
          <a:lstStyle/>
          <a:p>
            <a:r>
              <a:rPr lang="da-DK" dirty="0" smtClean="0"/>
              <a:t>Stk. 6. Lokalafdelingerne kan anmode foreningen om at indgå kollektive aftaler (landsforeningsaftaler) på deres vegne. I så fald føres forhandlingerne af de(n) berørte lokalafdeling(er) i samarbejde med foreningen. Indgåede aftaler administreres ligeledes af de(n) berørte lokalafdeling(er) i samarbejde med foreningen. Hovedbestyrelsen kan kræve, at alle udgifter og økonomiske forpligtelser, som påføres foreningen i forbindelse med aftalerne, dækkes af den berørte lokalafdeling. </a:t>
            </a:r>
          </a:p>
          <a:p>
            <a:r>
              <a:rPr lang="da-DK" dirty="0" smtClean="0"/>
              <a:t>Stk. 7. Ved landsforeningsaftaler, der omfatter flere lokalafdelinger, afgøres eventuel uenighed mellem lokalafdelingerne af hovedbestyrelsen. Forkastelse af sådanne forslag til aftaler kræver, at halvdelen af de stemmeberettigede medlemmer stemmer imod. Iværksættelse af konflikt kræver, at mindst halvdelen af de stemmeberettigede medlemmer stemmer for</a:t>
            </a:r>
          </a:p>
          <a:p>
            <a:endParaRPr lang="da-DK" dirty="0"/>
          </a:p>
        </p:txBody>
      </p:sp>
    </p:spTree>
    <p:extLst>
      <p:ext uri="{BB962C8B-B14F-4D97-AF65-F5344CB8AC3E}">
        <p14:creationId xmlns:p14="http://schemas.microsoft.com/office/powerpoint/2010/main" val="26554149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Lokalafdelingens ”udfyldning”.  PROSA/ØST</a:t>
            </a:r>
            <a:endParaRPr lang="da-DK" dirty="0"/>
          </a:p>
        </p:txBody>
      </p:sp>
      <p:sp>
        <p:nvSpPr>
          <p:cNvPr id="3" name="Pladsholder til indhold 2"/>
          <p:cNvSpPr>
            <a:spLocks noGrp="1"/>
          </p:cNvSpPr>
          <p:nvPr>
            <p:ph idx="1"/>
          </p:nvPr>
        </p:nvSpPr>
        <p:spPr/>
        <p:txBody>
          <a:bodyPr>
            <a:normAutofit lnSpcReduction="10000"/>
          </a:bodyPr>
          <a:lstStyle/>
          <a:p>
            <a:r>
              <a:rPr lang="da-DK" b="1" dirty="0"/>
              <a:t>§14. Indgåelse af generelle aftaler</a:t>
            </a:r>
            <a:endParaRPr lang="da-DK" dirty="0"/>
          </a:p>
          <a:p>
            <a:r>
              <a:rPr lang="da-DK" dirty="0"/>
              <a:t>Stk. 1. Overenskomster og andre aftaler om løn- og arbejdsforhold kan indgås med bindende virkning af bestyrelsen, når der er opnået simpelt flertal ved en urafstemning blandt de berørte medlemmer.</a:t>
            </a:r>
          </a:p>
          <a:p>
            <a:r>
              <a:rPr lang="da-DK" b="1" dirty="0"/>
              <a:t>§15. Lovlige, kollektive aktioner</a:t>
            </a:r>
            <a:endParaRPr lang="da-DK" dirty="0"/>
          </a:p>
          <a:p>
            <a:r>
              <a:rPr lang="da-DK" dirty="0"/>
              <a:t>Stk. 1. Lokalafdelingen kan iværksætte kollektive aktioner, når mindst et flertal af de berørte, aktive medlemmer har stemt herfor ved en urafstemning eller ved et rettidigt indkaldt møde. </a:t>
            </a:r>
            <a:br>
              <a:rPr lang="da-DK" dirty="0"/>
            </a:br>
            <a:r>
              <a:rPr lang="da-DK" dirty="0"/>
              <a:t>Stk. 2. Bestyrelsen er bemyndiget til at varsle strejke, der er vedtaget efter bestemmelserne i stk. 1, ved at afgive stillingsopsigelser på de berørte medlemmers vegne.</a:t>
            </a:r>
          </a:p>
          <a:p>
            <a:endParaRPr lang="da-DK" dirty="0"/>
          </a:p>
        </p:txBody>
      </p:sp>
    </p:spTree>
    <p:extLst>
      <p:ext uri="{BB962C8B-B14F-4D97-AF65-F5344CB8AC3E}">
        <p14:creationId xmlns:p14="http://schemas.microsoft.com/office/powerpoint/2010/main" val="19907579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PROSA/VEST</a:t>
            </a:r>
            <a:endParaRPr lang="da-DK" dirty="0"/>
          </a:p>
        </p:txBody>
      </p:sp>
      <p:sp>
        <p:nvSpPr>
          <p:cNvPr id="3" name="Pladsholder til indhold 2"/>
          <p:cNvSpPr>
            <a:spLocks noGrp="1"/>
          </p:cNvSpPr>
          <p:nvPr>
            <p:ph idx="1"/>
          </p:nvPr>
        </p:nvSpPr>
        <p:spPr>
          <a:xfrm>
            <a:off x="838200" y="1476259"/>
            <a:ext cx="10515600" cy="4968607"/>
          </a:xfrm>
        </p:spPr>
        <p:txBody>
          <a:bodyPr>
            <a:noAutofit/>
          </a:bodyPr>
          <a:lstStyle/>
          <a:p>
            <a:r>
              <a:rPr lang="da-DK" dirty="0" smtClean="0"/>
              <a:t>§ 15. Indgåelse af kollektive aftaler </a:t>
            </a:r>
          </a:p>
          <a:p>
            <a:r>
              <a:rPr lang="da-DK" dirty="0" smtClean="0"/>
              <a:t>Stk. 1. Foreningen søger løn- og arbejdsforhold for medlemmerne reguleret ved indgåelse af kollektive aftaler. </a:t>
            </a:r>
          </a:p>
          <a:p>
            <a:r>
              <a:rPr lang="da-DK" dirty="0" smtClean="0"/>
              <a:t>Stk. 2. Ved kollektive aftaler forstås hoved- og grænseaftaler, overenskomster og andre aftaler om løn- og arbejdsforhold.</a:t>
            </a:r>
          </a:p>
          <a:p>
            <a:r>
              <a:rPr lang="da-DK" dirty="0" smtClean="0"/>
              <a:t> § 16.</a:t>
            </a:r>
          </a:p>
          <a:p>
            <a:r>
              <a:rPr lang="da-DK" dirty="0" smtClean="0"/>
              <a:t> Stk. 1. Kollektive aftaler forhandles, indgås, administreres og opsiges af de(n) af aftalerne omfattende arbejdsplads(er). </a:t>
            </a:r>
          </a:p>
          <a:p>
            <a:r>
              <a:rPr lang="da-DK" dirty="0" smtClean="0"/>
              <a:t>Stk. 2. Kollektive aftaler godkendes ved urafstemning blandt de berørte medlemmer.</a:t>
            </a:r>
          </a:p>
        </p:txBody>
      </p:sp>
    </p:spTree>
    <p:extLst>
      <p:ext uri="{BB962C8B-B14F-4D97-AF65-F5344CB8AC3E}">
        <p14:creationId xmlns:p14="http://schemas.microsoft.com/office/powerpoint/2010/main" val="2907908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1060</Words>
  <Application>Microsoft Office PowerPoint</Application>
  <PresentationFormat>Widescreen</PresentationFormat>
  <Paragraphs>69</Paragraphs>
  <Slides>14</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14</vt:i4>
      </vt:variant>
    </vt:vector>
  </HeadingPairs>
  <TitlesOfParts>
    <vt:vector size="18" baseType="lpstr">
      <vt:lpstr>Arial</vt:lpstr>
      <vt:lpstr>Calibri</vt:lpstr>
      <vt:lpstr>Calibri Light</vt:lpstr>
      <vt:lpstr>Office-tema</vt:lpstr>
      <vt:lpstr>Foreningsret med vægt på overenskomster</vt:lpstr>
      <vt:lpstr>Generelt</vt:lpstr>
      <vt:lpstr>Et bestyrelsesmedlems ansvar</vt:lpstr>
      <vt:lpstr>PROSA</vt:lpstr>
      <vt:lpstr>Overenskomster.</vt:lpstr>
      <vt:lpstr>Konflikt</vt:lpstr>
      <vt:lpstr>Landsforeningsaftaler</vt:lpstr>
      <vt:lpstr>Lokalafdelingens ”udfyldning”.  PROSA/ØST</vt:lpstr>
      <vt:lpstr>PROSA/VEST</vt:lpstr>
      <vt:lpstr>PowerPoint-præsentation</vt:lpstr>
      <vt:lpstr>PowerPoint-præsentation</vt:lpstr>
      <vt:lpstr>PowerPoint-præsentation</vt:lpstr>
      <vt:lpstr>Væsentlige forskelle Ø/V</vt:lpstr>
      <vt:lpstr>Mere.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Foreningsret med vægt på PROSA</dc:title>
  <dc:creator>Henrik Kroos</dc:creator>
  <cp:lastModifiedBy>Henrik Kroos</cp:lastModifiedBy>
  <cp:revision>13</cp:revision>
  <dcterms:created xsi:type="dcterms:W3CDTF">2016-03-11T11:51:16Z</dcterms:created>
  <dcterms:modified xsi:type="dcterms:W3CDTF">2016-03-12T11:16:53Z</dcterms:modified>
</cp:coreProperties>
</file>